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499" r:id="rId1"/>
  </p:sldMasterIdLst>
  <p:notesMasterIdLst>
    <p:notesMasterId r:id="rId7"/>
  </p:notesMasterIdLst>
  <p:handoutMasterIdLst>
    <p:handoutMasterId r:id="rId8"/>
  </p:handoutMasterIdLst>
  <p:sldIdLst>
    <p:sldId id="256" r:id="rId2"/>
    <p:sldId id="296" r:id="rId3"/>
    <p:sldId id="323" r:id="rId4"/>
    <p:sldId id="324" r:id="rId5"/>
    <p:sldId id="325" r:id="rId6"/>
  </p:sldIdLst>
  <p:sldSz cx="12192000" cy="6858000"/>
  <p:notesSz cx="6858000" cy="160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7202F"/>
    <a:srgbClr val="2DA2BF"/>
    <a:srgbClr val="F9D1D3"/>
    <a:srgbClr val="FFDE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2" autoAdjust="0"/>
    <p:restoredTop sz="72920" autoAdjust="0"/>
  </p:normalViewPr>
  <p:slideViewPr>
    <p:cSldViewPr>
      <p:cViewPr varScale="1">
        <p:scale>
          <a:sx n="85" d="100"/>
          <a:sy n="85" d="100"/>
        </p:scale>
        <p:origin x="1494" y="78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212"/>
    </p:cViewPr>
  </p:sorterViewPr>
  <p:notesViewPr>
    <p:cSldViewPr>
      <p:cViewPr>
        <p:scale>
          <a:sx n="125" d="100"/>
          <a:sy n="125" d="100"/>
        </p:scale>
        <p:origin x="2928" y="96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C9FE0-5D06-4E5C-99F1-EB03F9C5E7AD}" type="slidenum">
              <a:rPr lang="en-US" smtClean="0">
                <a:cs typeface="Calibri" panose="020F0502020204030204" pitchFamily="34" charset="0"/>
              </a:rPr>
              <a:pPr/>
              <a:t>‹#›</a:t>
            </a:fld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046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C5CEE3AE-188C-4664-BDD2-03CAB46821E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59316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Clr>
        <a:srgbClr val="C00000"/>
      </a:buClr>
      <a:buFont typeface="Calibri" panose="020F0502020204030204" pitchFamily="34" charset="0"/>
      <a:buChar char="●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95288" indent="-171450" algn="l" defTabSz="457200" rtl="0" eaLnBrk="0" fontAlgn="base" hangingPunct="0">
      <a:spcBef>
        <a:spcPct val="30000"/>
      </a:spcBef>
      <a:spcAft>
        <a:spcPct val="0"/>
      </a:spcAft>
      <a:buClr>
        <a:srgbClr val="008000"/>
      </a:buClr>
      <a:buSzPct val="70000"/>
      <a:buFont typeface="Wingdings" panose="05000000000000000000" pitchFamily="2" charset="2"/>
      <a:buChar char="n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628650" indent="-171450" algn="l" defTabSz="457200" rtl="0" eaLnBrk="0" fontAlgn="base" hangingPunct="0">
      <a:spcBef>
        <a:spcPct val="3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buChar char="®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854075" indent="-173038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C00000"/>
              </a:buClr>
              <a:buFont typeface="Calibri" panose="020F0502020204030204" pitchFamily="34" charset="0"/>
              <a:buChar char="●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8000"/>
              </a:buClr>
              <a:buSzPct val="70000"/>
              <a:buFont typeface="Wingdings" panose="05000000000000000000" pitchFamily="2" charset="2"/>
              <a:buChar char="n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®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C9D9A7-6A52-4E98-B917-621243E450E8}" type="slidenum">
              <a:rPr lang="en-US" altLang="en-US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526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defTabSz="457200">
              <a:spcBef>
                <a:spcPct val="30000"/>
              </a:spcBef>
              <a:buClr>
                <a:srgbClr val="C00000"/>
              </a:buClr>
              <a:buFont typeface="Calibri" panose="020F0502020204030204" pitchFamily="34" charset="0"/>
              <a:buChar char="●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30000"/>
              </a:spcBef>
              <a:buClr>
                <a:srgbClr val="008000"/>
              </a:buClr>
              <a:buSzPct val="7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3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®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3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3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C9A3E080-1BDB-4B5D-A9CB-8A86562BE253}" type="slidenum">
              <a:rPr lang="en-US" altLang="en-US" sz="1900" b="1">
                <a:solidFill>
                  <a:srgbClr val="3333FF"/>
                </a:solidFill>
                <a:cs typeface="Calibri" panose="020F050202020403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900" b="1" dirty="0">
              <a:solidFill>
                <a:srgbClr val="3333FF"/>
              </a:solidFill>
              <a:cs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147" y="4567237"/>
            <a:ext cx="5056293" cy="3687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520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922338"/>
            <a:ext cx="5903913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036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E3000-1FE7-4597-BE23-A1AC10F0DE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D7E6-FB69-44F1-8A56-928FF0B4A4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71C609-0F0D-4841-9F2F-030B3379F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501" r:id="rId2"/>
    <p:sldLayoutId id="2147484502" r:id="rId3"/>
    <p:sldLayoutId id="2147484503" r:id="rId4"/>
    <p:sldLayoutId id="2147484504" r:id="rId5"/>
    <p:sldLayoutId id="2147484505" r:id="rId6"/>
    <p:sldLayoutId id="2147484506" r:id="rId7"/>
    <p:sldLayoutId id="2147484507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New Jersey Slides</a:t>
            </a:r>
          </a:p>
          <a:p>
            <a:r>
              <a:rPr lang="en-US" altLang="en-US" dirty="0" smtClean="0"/>
              <a:t>Tax Year 2018</a:t>
            </a:r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Filing Status</a:t>
            </a:r>
            <a:br>
              <a:rPr lang="en-US" altLang="en-US" dirty="0"/>
            </a:br>
            <a:r>
              <a:rPr lang="en-US" altLang="en-US" i="1" dirty="0"/>
              <a:t>Married, Single, and More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20BBC-AC8A-41A2-B5A2-A38EDA68833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New Jersey law uses the same criteria as federal law  </a:t>
            </a:r>
            <a:r>
              <a:rPr lang="en-US" altLang="en-US" b="1" dirty="0" smtClean="0"/>
              <a:t>except </a:t>
            </a:r>
            <a:endParaRPr lang="en-US" altLang="en-US" dirty="0"/>
          </a:p>
          <a:p>
            <a:pPr lvl="1"/>
            <a:r>
              <a:rPr lang="en-US" altLang="en-US" dirty="0" smtClean="0"/>
              <a:t>NJ law includes </a:t>
            </a:r>
            <a:r>
              <a:rPr lang="en-US" altLang="en-US" b="1" dirty="0" smtClean="0"/>
              <a:t>civil union partners </a:t>
            </a:r>
            <a:r>
              <a:rPr lang="en-US" altLang="en-US" dirty="0" smtClean="0"/>
              <a:t>as Married</a:t>
            </a:r>
            <a:endParaRPr lang="en-US" altLang="en-US" dirty="0"/>
          </a:p>
          <a:p>
            <a:pPr lvl="2"/>
            <a:r>
              <a:rPr lang="en-US" altLang="en-US" dirty="0"/>
              <a:t>Federal </a:t>
            </a:r>
            <a:r>
              <a:rPr lang="en-US" altLang="en-US" dirty="0" smtClean="0"/>
              <a:t>law does not include civil union partners as Married</a:t>
            </a:r>
          </a:p>
          <a:p>
            <a:pPr marL="460375" indent="-457200"/>
            <a:r>
              <a:rPr lang="en-US" altLang="en-US" dirty="0" smtClean="0"/>
              <a:t>Registered domestic partners are not considered as Married by either federal or NJ law</a:t>
            </a:r>
          </a:p>
          <a:p>
            <a:pPr marL="460375" indent="-457200"/>
            <a:endParaRPr lang="en-US" altLang="en-US" dirty="0" smtClean="0"/>
          </a:p>
          <a:p>
            <a:pPr marL="1717631" lvl="3" indent="0">
              <a:buNone/>
            </a:pPr>
            <a:endParaRPr lang="en-US" alt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Jersey Filing Status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–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20BBC-AC8A-41A2-B5A2-A38EDA688333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105763670"/>
              </p:ext>
            </p:extLst>
          </p:nvPr>
        </p:nvGraphicFramePr>
        <p:xfrm>
          <a:off x="1077846" y="1371600"/>
          <a:ext cx="996268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344"/>
                <a:gridCol w="4981344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  Filing Status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State Filing Status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Single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 Filing Joint (MFJ)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Married/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 smtClean="0"/>
                        <a:t>Filing Jointly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 Filing Separate (MFS)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Married/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 smtClean="0"/>
                        <a:t>Filing Separately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400" dirty="0" smtClean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dirty="0" smtClean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Qualifying Widow/er (QW)</a:t>
                      </a:r>
                      <a:endParaRPr lang="en-US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Qualifying Widow/er /Surviving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 smtClean="0"/>
                        <a:t>Partner</a:t>
                      </a:r>
                      <a:endParaRPr lang="en-US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Federal vs </a:t>
            </a:r>
            <a:r>
              <a:rPr lang="en-US" altLang="en-US" dirty="0"/>
              <a:t>New Jersey Filing Status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5150425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*  Married same-sex couples treated as Married filing status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Civil union filing </a:t>
            </a:r>
            <a:r>
              <a:rPr lang="en-US" sz="2400" dirty="0" smtClean="0">
                <a:solidFill>
                  <a:srgbClr val="FF0000"/>
                </a:solidFill>
              </a:rPr>
              <a:t>status is </a:t>
            </a:r>
            <a:r>
              <a:rPr lang="en-US" sz="2400" dirty="0">
                <a:solidFill>
                  <a:srgbClr val="FF0000"/>
                </a:solidFill>
              </a:rPr>
              <a:t>out of scope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3569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dirty="0"/>
              <a:t>Civil Union status</a:t>
            </a:r>
          </a:p>
          <a:p>
            <a:pPr lvl="1"/>
            <a:r>
              <a:rPr lang="en-US" altLang="en-US" sz="3200" dirty="0" smtClean="0"/>
              <a:t>Requires </a:t>
            </a:r>
            <a:r>
              <a:rPr lang="en-US" altLang="en-US" sz="3200" dirty="0"/>
              <a:t>a license</a:t>
            </a:r>
          </a:p>
          <a:p>
            <a:pPr lvl="1"/>
            <a:r>
              <a:rPr lang="en-US" altLang="en-US" sz="3200" dirty="0" smtClean="0"/>
              <a:t>Grants  </a:t>
            </a:r>
            <a:r>
              <a:rPr lang="en-US" altLang="en-US" sz="3200" dirty="0"/>
              <a:t>same state benefits, protection &amp; responsibilities of married couples </a:t>
            </a:r>
          </a:p>
          <a:p>
            <a:pPr lvl="1"/>
            <a:r>
              <a:rPr lang="en-US" altLang="en-US" sz="3200" dirty="0" smtClean="0"/>
              <a:t>Must </a:t>
            </a:r>
            <a:r>
              <a:rPr lang="en-US" altLang="en-US" sz="3200" dirty="0"/>
              <a:t>be at least 18 years of age, or meet requirements for exceptions</a:t>
            </a:r>
          </a:p>
          <a:p>
            <a:r>
              <a:rPr lang="en-US" altLang="en-US" dirty="0" smtClean="0"/>
              <a:t>Civil </a:t>
            </a:r>
            <a:r>
              <a:rPr lang="en-US" altLang="en-US" dirty="0"/>
              <a:t>union status not treated as Married on Federal return</a:t>
            </a:r>
          </a:p>
          <a:p>
            <a:r>
              <a:rPr lang="en-US" altLang="en-US" dirty="0" smtClean="0"/>
              <a:t>NJ </a:t>
            </a:r>
            <a:r>
              <a:rPr lang="en-US" altLang="en-US" dirty="0"/>
              <a:t>treats civil union status like equivalent Married status (MFJ/MFS)</a:t>
            </a:r>
          </a:p>
          <a:p>
            <a:r>
              <a:rPr lang="en-US" altLang="en-US" dirty="0" smtClean="0"/>
              <a:t>No </a:t>
            </a:r>
            <a:r>
              <a:rPr lang="en-US" altLang="en-US" dirty="0"/>
              <a:t>easy way to use software to file different filing statuses for Federal and NJ, so return is Out of Scope        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Note</a:t>
            </a:r>
            <a:r>
              <a:rPr lang="en-US" altLang="en-US" dirty="0">
                <a:solidFill>
                  <a:srgbClr val="FF0000"/>
                </a:solidFill>
              </a:rPr>
              <a:t>:  NJ Recognizes Domestic Partners (different than Civil Union) as dependents, and allows a dependent exemption in certain circumstances.  This is </a:t>
            </a:r>
            <a:r>
              <a:rPr lang="en-US" altLang="en-US" b="1" dirty="0">
                <a:solidFill>
                  <a:srgbClr val="FF0000"/>
                </a:solidFill>
              </a:rPr>
              <a:t>In-Scope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Filing Status </a:t>
            </a:r>
            <a:br>
              <a:rPr lang="en-US" altLang="en-US" dirty="0"/>
            </a:br>
            <a:r>
              <a:rPr lang="en-US" altLang="en-US" dirty="0"/>
              <a:t>Civil Union - Out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936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20BBC-AC8A-41A2-B5A2-A38EDA68833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Federal law considers common </a:t>
            </a:r>
            <a:r>
              <a:rPr lang="en-US" altLang="en-US" dirty="0"/>
              <a:t>law </a:t>
            </a:r>
            <a:r>
              <a:rPr lang="en-US" altLang="en-US" dirty="0" smtClean="0"/>
              <a:t>marriage as Married </a:t>
            </a:r>
            <a:r>
              <a:rPr lang="en-US" altLang="en-US" dirty="0"/>
              <a:t>if recognized in the state where it began</a:t>
            </a:r>
          </a:p>
          <a:p>
            <a:pPr lvl="1"/>
            <a:r>
              <a:rPr lang="en-US" altLang="en-US" dirty="0"/>
              <a:t>  Common law marriage </a:t>
            </a:r>
            <a:r>
              <a:rPr lang="en-US" altLang="en-US" dirty="0" smtClean="0"/>
              <a:t>is not </a:t>
            </a:r>
            <a:r>
              <a:rPr lang="en-US" altLang="en-US" dirty="0"/>
              <a:t>recognized if began in NJ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Law Marriages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198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295</Words>
  <Application>Microsoft Office PowerPoint</Application>
  <PresentationFormat>Widescreen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2018 Templet</vt:lpstr>
      <vt:lpstr>Filing Status Married, Single, and More</vt:lpstr>
      <vt:lpstr>New Jersey Filing Status</vt:lpstr>
      <vt:lpstr>Federal vs New Jersey Filing Status </vt:lpstr>
      <vt:lpstr>NJ Filing Status  Civil Union - Out of Scope</vt:lpstr>
      <vt:lpstr>Common Law Marriages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Filing Status Married, Single, and More</dc:title>
  <dc:creator/>
  <cp:lastModifiedBy/>
  <cp:revision>43</cp:revision>
  <dcterms:created xsi:type="dcterms:W3CDTF">2018-10-03T19:47:53Z</dcterms:created>
  <dcterms:modified xsi:type="dcterms:W3CDTF">2018-11-11T13:35:41Z</dcterms:modified>
</cp:coreProperties>
</file>